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8"/>
  </p:notesMasterIdLst>
  <p:sldIdLst>
    <p:sldId id="268" r:id="rId2"/>
    <p:sldId id="274" r:id="rId3"/>
    <p:sldId id="565" r:id="rId4"/>
    <p:sldId id="568" r:id="rId5"/>
    <p:sldId id="276" r:id="rId6"/>
    <p:sldId id="278" r:id="rId7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g vu" initials="gv" lastIdx="7" clrIdx="0">
    <p:extLst>
      <p:ext uri="{19B8F6BF-5375-455C-9EA6-DF929625EA0E}">
        <p15:presenceInfo xmlns:p15="http://schemas.microsoft.com/office/powerpoint/2012/main" userId="6b21aa4962f61721" providerId="Windows Live"/>
      </p:ext>
    </p:extLst>
  </p:cmAuthor>
  <p:cmAuthor id="2" name="Somang Yang" initials="SY" lastIdx="3" clrIdx="1">
    <p:extLst>
      <p:ext uri="{19B8F6BF-5375-455C-9EA6-DF929625EA0E}">
        <p15:presenceInfo xmlns:p15="http://schemas.microsoft.com/office/powerpoint/2012/main" userId="3ea5082737f919d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F24"/>
    <a:srgbClr val="80C258"/>
    <a:srgbClr val="A7D48A"/>
    <a:srgbClr val="23AB7E"/>
    <a:srgbClr val="FFFFFF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2251" autoAdjust="0"/>
  </p:normalViewPr>
  <p:slideViewPr>
    <p:cSldViewPr snapToGrid="0">
      <p:cViewPr varScale="1">
        <p:scale>
          <a:sx n="76" d="100"/>
          <a:sy n="76" d="100"/>
        </p:scale>
        <p:origin x="81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764E8-5247-433F-80E6-3E219F96790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2B16-A111-4467-9946-FE82160F5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2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5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2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7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84" y="-110211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2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5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8B3C94-092B-D640-85B2-12EF3261DDAB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96FA743-0F8E-41EA-9F29-2ABB6C881E3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15278" y="116800"/>
            <a:ext cx="1916192" cy="68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6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7" r:id="rId3"/>
    <p:sldLayoutId id="2147483788" r:id="rId4"/>
    <p:sldLayoutId id="2147483789" r:id="rId5"/>
    <p:sldLayoutId id="2147483791" r:id="rId6"/>
    <p:sldLayoutId id="2147483792" r:id="rId7"/>
    <p:sldLayoutId id="2147483793" r:id="rId8"/>
    <p:sldLayoutId id="2147483794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BC97-D6C6-4506-8CCD-30B27D4B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83" y="260479"/>
            <a:ext cx="7502434" cy="2900733"/>
          </a:xfrm>
        </p:spPr>
        <p:txBody>
          <a:bodyPr/>
          <a:lstStyle/>
          <a:p>
            <a:r>
              <a:rPr lang="en-US" dirty="0"/>
              <a:t>X TF Strategy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D35D8E-6B48-4623-9629-79BE5D135AB6}"/>
              </a:ext>
            </a:extLst>
          </p:cNvPr>
          <p:cNvSpPr txBox="1">
            <a:spLocks/>
          </p:cNvSpPr>
          <p:nvPr/>
        </p:nvSpPr>
        <p:spPr>
          <a:xfrm>
            <a:off x="746761" y="3910149"/>
            <a:ext cx="4704806" cy="10755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20 Feb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4826CE-7913-4FCA-A9ED-50230FBED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270" y="73867"/>
            <a:ext cx="1988062" cy="1075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04BA55-DE6F-4E3C-A051-732DAF40D5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83" y="73867"/>
            <a:ext cx="802628" cy="97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28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540" y="642236"/>
            <a:ext cx="4856861" cy="477414"/>
          </a:xfrm>
        </p:spPr>
        <p:txBody>
          <a:bodyPr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X Task Force</a:t>
            </a:r>
            <a:br>
              <a:rPr lang="en-US" altLang="en-US" sz="3200" b="1" dirty="0">
                <a:solidFill>
                  <a:srgbClr val="419E4D"/>
                </a:solidFill>
              </a:rPr>
            </a:b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65E4812-CBC4-46C8-BA8A-C3E32F42239E}"/>
              </a:ext>
            </a:extLst>
          </p:cNvPr>
          <p:cNvSpPr/>
          <p:nvPr/>
        </p:nvSpPr>
        <p:spPr>
          <a:xfrm flipH="1">
            <a:off x="244540" y="1055077"/>
            <a:ext cx="855278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MEMBERS:</a:t>
            </a:r>
          </a:p>
          <a:p>
            <a:r>
              <a:rPr lang="en-US" sz="1600" dirty="0"/>
              <a:t>Leader:</a:t>
            </a:r>
          </a:p>
          <a:p>
            <a:r>
              <a:rPr lang="en-US" sz="1600" dirty="0"/>
              <a:t>Secretary:</a:t>
            </a:r>
          </a:p>
          <a:p>
            <a:r>
              <a:rPr lang="en-US" sz="1600" dirty="0"/>
              <a:t>Members: (Number)</a:t>
            </a:r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SECTORAL CHALLENGES/ BACKGROUND:</a:t>
            </a:r>
          </a:p>
          <a:p>
            <a:r>
              <a:rPr lang="en-US" sz="1600" dirty="0"/>
              <a:t>1. </a:t>
            </a:r>
            <a:r>
              <a:rPr lang="en-US" sz="1600" i="1" dirty="0"/>
              <a:t>Should be drawn out of sectoral analysis (see next slide)</a:t>
            </a:r>
          </a:p>
          <a:p>
            <a:r>
              <a:rPr lang="en-US" sz="1600" dirty="0"/>
              <a:t>2.</a:t>
            </a:r>
          </a:p>
          <a:p>
            <a:r>
              <a:rPr lang="en-US" sz="1600" dirty="0"/>
              <a:t>3. </a:t>
            </a:r>
          </a:p>
          <a:p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TF STRATEGY: </a:t>
            </a:r>
          </a:p>
          <a:p>
            <a:r>
              <a:rPr lang="en-US" sz="1600" i="1" dirty="0"/>
              <a:t>1. Please explain the rationale for the strategy in the context of the sectoral challenges/ background </a:t>
            </a:r>
            <a:r>
              <a:rPr lang="en-US" sz="1600" i="1" dirty="0">
                <a:solidFill>
                  <a:prstClr val="black"/>
                </a:solidFill>
              </a:rPr>
              <a:t>(see next slide)</a:t>
            </a:r>
          </a:p>
          <a:p>
            <a:r>
              <a:rPr lang="en-US" sz="1600" dirty="0"/>
              <a:t>2.</a:t>
            </a:r>
          </a:p>
          <a:p>
            <a:endParaRPr lang="en-US" sz="1100" dirty="0">
              <a:solidFill>
                <a:schemeClr val="accent1"/>
              </a:solidFill>
            </a:endParaRPr>
          </a:p>
          <a:p>
            <a:endParaRPr lang="en-US" sz="1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600" dirty="0">
                <a:solidFill>
                  <a:srgbClr val="549E39"/>
                </a:solidFill>
              </a:rPr>
              <a:t>TF OBJECTIVES: </a:t>
            </a:r>
          </a:p>
          <a:p>
            <a:pPr lvl="0"/>
            <a:r>
              <a:rPr lang="en-US" sz="1600" i="1" dirty="0">
                <a:solidFill>
                  <a:prstClr val="black"/>
                </a:solidFill>
              </a:rPr>
              <a:t>1. Please explain the rationale for the objectives in the context of the strategy and activities (see next slide)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2.</a:t>
            </a:r>
          </a:p>
          <a:p>
            <a:pPr marL="257175" indent="-257175">
              <a:buAutoNum type="arabicPeriod"/>
            </a:pPr>
            <a:endParaRPr lang="en-US" sz="1100" dirty="0">
              <a:solidFill>
                <a:schemeClr val="accent1"/>
              </a:solidFill>
            </a:endParaRPr>
          </a:p>
          <a:p>
            <a:r>
              <a:rPr lang="en-US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06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E565-9FB3-431E-BAC3-7B0A0DCDB38E}" type="slidenum">
              <a:rPr lang="en-US" smtClean="0"/>
              <a:t>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31548" y="30417"/>
            <a:ext cx="9012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altLang="en-US" sz="2800" b="1" dirty="0">
                <a:solidFill>
                  <a:srgbClr val="419E4D"/>
                </a:solidFill>
              </a:rPr>
              <a:t>Sectoral Analysis: Challenges/ Bottlenecks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32F69-D471-45E4-A8E0-E0C16458B260}"/>
              </a:ext>
            </a:extLst>
          </p:cNvPr>
          <p:cNvSpPr/>
          <p:nvPr/>
        </p:nvSpPr>
        <p:spPr>
          <a:xfrm>
            <a:off x="131548" y="553637"/>
            <a:ext cx="85504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are the major </a:t>
            </a:r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challenges/ bottlenecks 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35ABEB-10EA-43B8-9D26-FF0DAF14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565869"/>
              </p:ext>
            </p:extLst>
          </p:nvPr>
        </p:nvGraphicFramePr>
        <p:xfrm>
          <a:off x="131548" y="1276825"/>
          <a:ext cx="8715678" cy="6241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076">
                  <a:extLst>
                    <a:ext uri="{9D8B030D-6E8A-4147-A177-3AD203B41FA5}">
                      <a16:colId xmlns:a16="http://schemas.microsoft.com/office/drawing/2014/main" val="1532083753"/>
                    </a:ext>
                  </a:extLst>
                </a:gridCol>
                <a:gridCol w="1740255">
                  <a:extLst>
                    <a:ext uri="{9D8B030D-6E8A-4147-A177-3AD203B41FA5}">
                      <a16:colId xmlns:a16="http://schemas.microsoft.com/office/drawing/2014/main" val="1179579584"/>
                    </a:ext>
                  </a:extLst>
                </a:gridCol>
                <a:gridCol w="2371516">
                  <a:extLst>
                    <a:ext uri="{9D8B030D-6E8A-4147-A177-3AD203B41FA5}">
                      <a16:colId xmlns:a16="http://schemas.microsoft.com/office/drawing/2014/main" val="234679773"/>
                    </a:ext>
                  </a:extLst>
                </a:gridCol>
                <a:gridCol w="1623606">
                  <a:extLst>
                    <a:ext uri="{9D8B030D-6E8A-4147-A177-3AD203B41FA5}">
                      <a16:colId xmlns:a16="http://schemas.microsoft.com/office/drawing/2014/main" val="673229757"/>
                    </a:ext>
                  </a:extLst>
                </a:gridCol>
                <a:gridCol w="1091225">
                  <a:extLst>
                    <a:ext uri="{9D8B030D-6E8A-4147-A177-3AD203B41FA5}">
                      <a16:colId xmlns:a16="http://schemas.microsoft.com/office/drawing/2014/main" val="1355272412"/>
                    </a:ext>
                  </a:extLst>
                </a:gridCol>
              </a:tblGrid>
              <a:tr h="462262">
                <a:tc>
                  <a:txBody>
                    <a:bodyPr/>
                    <a:lstStyle/>
                    <a:p>
                      <a:r>
                        <a:rPr lang="en-US" sz="1400" dirty="0"/>
                        <a:t>Challenges/ Bottlenecks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Strategy </a:t>
                      </a:r>
                      <a:r>
                        <a:rPr lang="en-US" sz="1400" b="0" i="1" dirty="0"/>
                        <a:t>(how can TF overcome this?)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Activities </a:t>
                      </a:r>
                      <a:r>
                        <a:rPr lang="en-US" sz="1400" b="0" i="1" dirty="0"/>
                        <a:t>(that in part or whole deliver objectives of strategy)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Milestones/ KPIs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Ownership/Timeline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594890"/>
                  </a:ext>
                </a:extLst>
              </a:tr>
              <a:tr h="16313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 of interventions: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 studies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Comparative analysis vis other sectors/ countries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 advocacy/ dialogue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Engaging partners/ counterparts/ other associations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Proof-of-concept/ pilot studies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 chain activities</a:t>
                      </a:r>
                    </a:p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do you need from PSAV Secretariat?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resources do you need?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TF Chairs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other TF members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external orgs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809603"/>
                  </a:ext>
                </a:extLst>
              </a:tr>
              <a:tr h="357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746870"/>
                  </a:ext>
                </a:extLst>
              </a:tr>
              <a:tr h="51087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437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58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E565-9FB3-431E-BAC3-7B0A0DCDB38E}" type="slidenum">
              <a:rPr lang="en-US" smtClean="0"/>
              <a:t>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31548" y="30417"/>
            <a:ext cx="9012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altLang="en-US" sz="2800" b="1" dirty="0">
                <a:solidFill>
                  <a:srgbClr val="419E4D"/>
                </a:solidFill>
              </a:rPr>
              <a:t>Sectoral Analysis: Opportunities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32F69-D471-45E4-A8E0-E0C16458B260}"/>
              </a:ext>
            </a:extLst>
          </p:cNvPr>
          <p:cNvSpPr/>
          <p:nvPr/>
        </p:nvSpPr>
        <p:spPr>
          <a:xfrm>
            <a:off x="131548" y="553637"/>
            <a:ext cx="85504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are the major </a:t>
            </a:r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opportunities/ potential </a:t>
            </a: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4E74C5-51D3-436C-B280-CBD860B03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81684"/>
              </p:ext>
            </p:extLst>
          </p:nvPr>
        </p:nvGraphicFramePr>
        <p:xfrm>
          <a:off x="296775" y="1372620"/>
          <a:ext cx="8715678" cy="5865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076">
                  <a:extLst>
                    <a:ext uri="{9D8B030D-6E8A-4147-A177-3AD203B41FA5}">
                      <a16:colId xmlns:a16="http://schemas.microsoft.com/office/drawing/2014/main" val="1532083753"/>
                    </a:ext>
                  </a:extLst>
                </a:gridCol>
                <a:gridCol w="1740255">
                  <a:extLst>
                    <a:ext uri="{9D8B030D-6E8A-4147-A177-3AD203B41FA5}">
                      <a16:colId xmlns:a16="http://schemas.microsoft.com/office/drawing/2014/main" val="1179579584"/>
                    </a:ext>
                  </a:extLst>
                </a:gridCol>
                <a:gridCol w="2371516">
                  <a:extLst>
                    <a:ext uri="{9D8B030D-6E8A-4147-A177-3AD203B41FA5}">
                      <a16:colId xmlns:a16="http://schemas.microsoft.com/office/drawing/2014/main" val="234679773"/>
                    </a:ext>
                  </a:extLst>
                </a:gridCol>
                <a:gridCol w="1623606">
                  <a:extLst>
                    <a:ext uri="{9D8B030D-6E8A-4147-A177-3AD203B41FA5}">
                      <a16:colId xmlns:a16="http://schemas.microsoft.com/office/drawing/2014/main" val="673229757"/>
                    </a:ext>
                  </a:extLst>
                </a:gridCol>
                <a:gridCol w="1091225">
                  <a:extLst>
                    <a:ext uri="{9D8B030D-6E8A-4147-A177-3AD203B41FA5}">
                      <a16:colId xmlns:a16="http://schemas.microsoft.com/office/drawing/2014/main" val="1355272412"/>
                    </a:ext>
                  </a:extLst>
                </a:gridCol>
              </a:tblGrid>
              <a:tr h="616861">
                <a:tc>
                  <a:txBody>
                    <a:bodyPr/>
                    <a:lstStyle/>
                    <a:p>
                      <a:r>
                        <a:rPr lang="en-US" sz="1400" dirty="0"/>
                        <a:t>Opportunities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Strategy </a:t>
                      </a:r>
                      <a:r>
                        <a:rPr lang="en-US" sz="1400" b="0" i="1" dirty="0"/>
                        <a:t>(how can TF capitalize/ promote this?)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Activities </a:t>
                      </a:r>
                      <a:r>
                        <a:rPr lang="en-US" sz="1400" b="0" i="1" dirty="0"/>
                        <a:t>(that in part or whole deliver objectives of strategy)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Milestones/ KPIs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Ownership/Resources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594890"/>
                  </a:ext>
                </a:extLst>
              </a:tr>
              <a:tr h="26216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 of interventions: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 studies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Comparative analysis vis other sectors/ countries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 advocacy/ dialogue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Engaging partners/ counterparts/ other associations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Proof-of-concept/ pilot studies</a:t>
                      </a:r>
                    </a:p>
                    <a:p>
                      <a:pPr marL="171450" lvl="0" indent="-171450">
                        <a:buFontTx/>
                        <a:buChar char="-"/>
                        <a:defRPr/>
                      </a:pPr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 chain activities</a:t>
                      </a:r>
                    </a:p>
                    <a:p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do you need from PSAV Secretariat?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resources do you need?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TF Chairs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other TF members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SG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external orgs provide?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809603"/>
                  </a:ext>
                </a:extLst>
              </a:tr>
              <a:tr h="301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79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79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79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746870"/>
                  </a:ext>
                </a:extLst>
              </a:tr>
              <a:tr h="43079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437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1091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DF365-8C0A-40DE-BFF6-490E5B4B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49" y="-277014"/>
            <a:ext cx="7713549" cy="1095270"/>
          </a:xfrm>
        </p:spPr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Work Streams, Milestones and Next Steps</a:t>
            </a:r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437C88-920E-402B-934B-CED68EBD2411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40A104-8C74-4BDC-A63B-9928BE117042}"/>
              </a:ext>
            </a:extLst>
          </p:cNvPr>
          <p:cNvSpPr txBox="1"/>
          <p:nvPr/>
        </p:nvSpPr>
        <p:spPr>
          <a:xfrm>
            <a:off x="287302" y="818256"/>
            <a:ext cx="87725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Strategy/ Activity 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Strategy: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Objective: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Milestones/ Timelines: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Planning &amp; Designing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Execution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Evaluation &amp; Assessment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Adjustment Phase/ Timeline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Completion Phase/ Timeline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Communications &amp; Showcase Phase/ Timeline:</a:t>
            </a:r>
          </a:p>
          <a:p>
            <a:pPr marL="285750" lvl="0" indent="-285750">
              <a:buFontTx/>
              <a:buChar char="-"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48229-DB70-4006-BF26-3A805A472389}"/>
              </a:ext>
            </a:extLst>
          </p:cNvPr>
          <p:cNvSpPr txBox="1"/>
          <p:nvPr/>
        </p:nvSpPr>
        <p:spPr>
          <a:xfrm>
            <a:off x="224649" y="3485199"/>
            <a:ext cx="87725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en-US" sz="2000" b="1" dirty="0">
                <a:solidFill>
                  <a:srgbClr val="419E4D"/>
                </a:solidFill>
                <a:latin typeface="Calibri Light" panose="020F0302020204030204"/>
              </a:rPr>
              <a:t>Strategy/ Activity 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Strategy: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XX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Objective: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r>
              <a:rPr lang="en-US" sz="1400" kern="0" dirty="0">
                <a:solidFill>
                  <a:srgbClr val="549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Milestones/ Timelines: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Planning &amp; Designing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Execution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Evaluation &amp; Assessment Phase/ Timeline: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Adjustment Phase/ Timeline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Completion Phase/ Timeline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Communications &amp; Showcase Phase/ Timeline:</a:t>
            </a:r>
          </a:p>
          <a:p>
            <a:pPr marL="285750" lvl="0" indent="-285750">
              <a:buFontTx/>
              <a:buChar char="-"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74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46712" y="1436149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8465" y="1717185"/>
            <a:ext cx="8636131" cy="3944344"/>
            <a:chOff x="507869" y="1736399"/>
            <a:chExt cx="8636131" cy="3944344"/>
          </a:xfrm>
        </p:grpSpPr>
        <p:grpSp>
          <p:nvGrpSpPr>
            <p:cNvPr id="7" name="Group 6"/>
            <p:cNvGrpSpPr/>
            <p:nvPr/>
          </p:nvGrpSpPr>
          <p:grpSpPr>
            <a:xfrm>
              <a:off x="507869" y="2158608"/>
              <a:ext cx="8636131" cy="2274552"/>
              <a:chOff x="507869" y="2158608"/>
              <a:chExt cx="8636131" cy="227455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07869" y="2762404"/>
                <a:ext cx="8636131" cy="1670756"/>
                <a:chOff x="507869" y="2762404"/>
                <a:chExt cx="8636131" cy="1670756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507869" y="2762404"/>
                  <a:ext cx="2159566" cy="36933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Engagement Goals</a:t>
                  </a:r>
                  <a:endParaRPr kumimoji="0" lang="en-US" sz="1800" i="0" u="none" strike="noStrike" kern="120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6347016" y="3976373"/>
                  <a:ext cx="2796984" cy="456787"/>
                  <a:chOff x="6632889" y="4222470"/>
                  <a:chExt cx="2796984" cy="456787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6815884" y="4425341"/>
                    <a:ext cx="2613989" cy="25391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>
                      <a:defRPr/>
                    </a:pPr>
                    <a:endParaRPr lang="en-US" sz="1050" dirty="0">
                      <a:solidFill>
                        <a:prstClr val="white">
                          <a:lumMod val="6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632889" y="4222470"/>
                    <a:ext cx="245522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Resources</a:t>
                    </a:r>
                    <a:endParaRPr kumimoji="0" lang="en-US" sz="1800" i="0" u="none" strike="noStrike" kern="1200" normalizeH="0" baseline="0" noProof="0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5467136" y="2158608"/>
                <a:ext cx="2988243" cy="701599"/>
                <a:chOff x="5607026" y="1780716"/>
                <a:chExt cx="2988243" cy="701599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5607026" y="2066817"/>
                  <a:ext cx="2988243" cy="415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>
                    <a:defRPr/>
                  </a:pPr>
                  <a:r>
                    <a:rPr lang="en-US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Topics/ Areas: soft skills or subject-matter expertise</a:t>
                  </a: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5607026" y="1780716"/>
                  <a:ext cx="2750118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dirty="0">
                      <a:ln w="0"/>
                      <a:solidFill>
                        <a:schemeClr val="accent1"/>
                      </a:solidFill>
                      <a:effectLst>
                        <a:outerShdw blurRad="38100" dist="25400" dir="5400000" algn="ctr" rotWithShape="0">
                          <a:srgbClr val="6E747A">
                            <a:alpha val="43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Learning Themes</a:t>
                  </a:r>
                  <a:endParaRPr kumimoji="0" lang="en-US" sz="1800" i="0" u="none" strike="noStrike" kern="120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" name="Group 1"/>
            <p:cNvGrpSpPr/>
            <p:nvPr/>
          </p:nvGrpSpPr>
          <p:grpSpPr>
            <a:xfrm>
              <a:off x="2276093" y="1736399"/>
              <a:ext cx="4566102" cy="3944344"/>
              <a:chOff x="2288963" y="1736399"/>
              <a:chExt cx="4566102" cy="3944344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288963" y="1736399"/>
                <a:ext cx="4566102" cy="3944344"/>
                <a:chOff x="2039676" y="1105469"/>
                <a:chExt cx="5064650" cy="4375006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039676" y="2712564"/>
                  <a:ext cx="2282144" cy="2767911"/>
                  <a:chOff x="2039676" y="2712564"/>
                  <a:chExt cx="2282144" cy="2767911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2039676" y="2712564"/>
                    <a:ext cx="2282144" cy="2767911"/>
                  </a:xfrm>
                  <a:custGeom>
                    <a:avLst/>
                    <a:gdLst>
                      <a:gd name="connsiteX0" fmla="*/ 1498447 w 2131490"/>
                      <a:gd name="connsiteY0" fmla="*/ 0 h 2585190"/>
                      <a:gd name="connsiteX1" fmla="*/ 1631246 w 2131490"/>
                      <a:gd name="connsiteY1" fmla="*/ 232408 h 2585190"/>
                      <a:gd name="connsiteX2" fmla="*/ 1560103 w 2131490"/>
                      <a:gd name="connsiteY2" fmla="*/ 246594 h 2585190"/>
                      <a:gd name="connsiteX3" fmla="*/ 1301787 w 2131490"/>
                      <a:gd name="connsiteY3" fmla="*/ 678259 h 2585190"/>
                      <a:gd name="connsiteX4" fmla="*/ 1789387 w 2131490"/>
                      <a:gd name="connsiteY4" fmla="*/ 678154 h 2585190"/>
                      <a:gd name="connsiteX5" fmla="*/ 1706496 w 2131490"/>
                      <a:gd name="connsiteY5" fmla="*/ 778618 h 2585190"/>
                      <a:gd name="connsiteX6" fmla="*/ 1570839 w 2131490"/>
                      <a:gd name="connsiteY6" fmla="*/ 1222728 h 2585190"/>
                      <a:gd name="connsiteX7" fmla="*/ 1803489 w 2131490"/>
                      <a:gd name="connsiteY7" fmla="*/ 1784394 h 2585190"/>
                      <a:gd name="connsiteX8" fmla="*/ 1854524 w 2131490"/>
                      <a:gd name="connsiteY8" fmla="*/ 1826502 h 2585190"/>
                      <a:gd name="connsiteX9" fmla="*/ 2131490 w 2131490"/>
                      <a:gd name="connsiteY9" fmla="*/ 2309725 h 2585190"/>
                      <a:gd name="connsiteX10" fmla="*/ 2019755 w 2131490"/>
                      <a:gd name="connsiteY10" fmla="*/ 2306677 h 2585190"/>
                      <a:gd name="connsiteX11" fmla="*/ 1890050 w 2131490"/>
                      <a:gd name="connsiteY11" fmla="*/ 2080262 h 2585190"/>
                      <a:gd name="connsiteX12" fmla="*/ 1586481 w 2131490"/>
                      <a:gd name="connsiteY12" fmla="*/ 2583878 h 2585190"/>
                      <a:gd name="connsiteX13" fmla="*/ 0 w 2131490"/>
                      <a:gd name="connsiteY13" fmla="*/ 2585190 h 2585190"/>
                      <a:gd name="connsiteX14" fmla="*/ 1498447 w 2131490"/>
                      <a:gd name="connsiteY14" fmla="*/ 0 h 258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131490" h="2585190">
                        <a:moveTo>
                          <a:pt x="1498447" y="0"/>
                        </a:moveTo>
                        <a:lnTo>
                          <a:pt x="1631246" y="232408"/>
                        </a:lnTo>
                        <a:cubicBezTo>
                          <a:pt x="1615669" y="239099"/>
                          <a:pt x="1605106" y="240211"/>
                          <a:pt x="1560103" y="246594"/>
                        </a:cubicBezTo>
                        <a:lnTo>
                          <a:pt x="1301787" y="678259"/>
                        </a:lnTo>
                        <a:lnTo>
                          <a:pt x="1789387" y="678154"/>
                        </a:lnTo>
                        <a:lnTo>
                          <a:pt x="1706496" y="778618"/>
                        </a:lnTo>
                        <a:cubicBezTo>
                          <a:pt x="1620849" y="905392"/>
                          <a:pt x="1570839" y="1058220"/>
                          <a:pt x="1570839" y="1222728"/>
                        </a:cubicBezTo>
                        <a:cubicBezTo>
                          <a:pt x="1570839" y="1442073"/>
                          <a:pt x="1659746" y="1640652"/>
                          <a:pt x="1803489" y="1784394"/>
                        </a:cubicBezTo>
                        <a:lnTo>
                          <a:pt x="1854524" y="1826502"/>
                        </a:lnTo>
                        <a:lnTo>
                          <a:pt x="2131490" y="2309725"/>
                        </a:lnTo>
                        <a:cubicBezTo>
                          <a:pt x="2096880" y="2307128"/>
                          <a:pt x="2050519" y="2305725"/>
                          <a:pt x="2019755" y="2306677"/>
                        </a:cubicBezTo>
                        <a:lnTo>
                          <a:pt x="1890050" y="2080262"/>
                        </a:lnTo>
                        <a:lnTo>
                          <a:pt x="1586481" y="2583878"/>
                        </a:lnTo>
                        <a:lnTo>
                          <a:pt x="0" y="2585190"/>
                        </a:lnTo>
                        <a:lnTo>
                          <a:pt x="1498447" y="0"/>
                        </a:lnTo>
                        <a:close/>
                      </a:path>
                    </a:pathLst>
                  </a:custGeom>
                  <a:solidFill>
                    <a:srgbClr val="23AB7E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   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2392485" y="4541174"/>
                    <a:ext cx="1693756" cy="6486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Engagement</a:t>
                    </a: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&amp; Networking </a:t>
                    </a:r>
                    <a:endPara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3715417" y="1105469"/>
                  <a:ext cx="2452087" cy="2740819"/>
                  <a:chOff x="3715417" y="1105469"/>
                  <a:chExt cx="2452087" cy="2740819"/>
                </a:xfrm>
              </p:grpSpPr>
              <p:sp>
                <p:nvSpPr>
                  <p:cNvPr id="41" name="Freeform 40"/>
                  <p:cNvSpPr/>
                  <p:nvPr/>
                </p:nvSpPr>
                <p:spPr>
                  <a:xfrm>
                    <a:off x="3715417" y="1105469"/>
                    <a:ext cx="2452087" cy="2740819"/>
                  </a:xfrm>
                  <a:custGeom>
                    <a:avLst/>
                    <a:gdLst>
                      <a:gd name="connsiteX0" fmla="*/ 802378 w 2290216"/>
                      <a:gd name="connsiteY0" fmla="*/ 0 h 2559886"/>
                      <a:gd name="connsiteX1" fmla="*/ 2290216 w 2290216"/>
                      <a:gd name="connsiteY1" fmla="*/ 2559541 h 2559886"/>
                      <a:gd name="connsiteX2" fmla="*/ 2046753 w 2290216"/>
                      <a:gd name="connsiteY2" fmla="*/ 2559886 h 2559886"/>
                      <a:gd name="connsiteX3" fmla="*/ 2069635 w 2290216"/>
                      <a:gd name="connsiteY3" fmla="*/ 2491046 h 2559886"/>
                      <a:gd name="connsiteX4" fmla="*/ 1822376 w 2290216"/>
                      <a:gd name="connsiteY4" fmla="*/ 2052952 h 2559886"/>
                      <a:gd name="connsiteX5" fmla="*/ 1562404 w 2290216"/>
                      <a:gd name="connsiteY5" fmla="*/ 2502152 h 2559886"/>
                      <a:gd name="connsiteX6" fmla="*/ 1558643 w 2290216"/>
                      <a:gd name="connsiteY6" fmla="*/ 2487527 h 2559886"/>
                      <a:gd name="connsiteX7" fmla="*/ 800037 w 2290216"/>
                      <a:gd name="connsiteY7" fmla="*/ 1929416 h 2559886"/>
                      <a:gd name="connsiteX8" fmla="*/ 639954 w 2290216"/>
                      <a:gd name="connsiteY8" fmla="*/ 1945554 h 2559886"/>
                      <a:gd name="connsiteX9" fmla="*/ 566381 w 2290216"/>
                      <a:gd name="connsiteY9" fmla="*/ 1964472 h 2559886"/>
                      <a:gd name="connsiteX10" fmla="*/ 0 w 2290216"/>
                      <a:gd name="connsiteY10" fmla="*/ 1964901 h 2559886"/>
                      <a:gd name="connsiteX11" fmla="*/ 52040 w 2290216"/>
                      <a:gd name="connsiteY11" fmla="*/ 1866605 h 2559886"/>
                      <a:gd name="connsiteX12" fmla="*/ 312975 w 2290216"/>
                      <a:gd name="connsiteY12" fmla="*/ 1870280 h 2559886"/>
                      <a:gd name="connsiteX13" fmla="*/ 12329 w 2290216"/>
                      <a:gd name="connsiteY13" fmla="*/ 1359129 h 2559886"/>
                      <a:gd name="connsiteX14" fmla="*/ 802378 w 2290216"/>
                      <a:gd name="connsiteY14" fmla="*/ 0 h 2559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90216" h="2559886">
                        <a:moveTo>
                          <a:pt x="802378" y="0"/>
                        </a:moveTo>
                        <a:lnTo>
                          <a:pt x="2290216" y="2559541"/>
                        </a:lnTo>
                        <a:lnTo>
                          <a:pt x="2046753" y="2559886"/>
                        </a:lnTo>
                        <a:cubicBezTo>
                          <a:pt x="2048647" y="2543038"/>
                          <a:pt x="2052908" y="2533310"/>
                          <a:pt x="2069635" y="2491046"/>
                        </a:cubicBezTo>
                        <a:lnTo>
                          <a:pt x="1822376" y="2052952"/>
                        </a:lnTo>
                        <a:lnTo>
                          <a:pt x="1562404" y="2502152"/>
                        </a:lnTo>
                        <a:lnTo>
                          <a:pt x="1558643" y="2487527"/>
                        </a:lnTo>
                        <a:cubicBezTo>
                          <a:pt x="1458074" y="2164186"/>
                          <a:pt x="1156472" y="1929416"/>
                          <a:pt x="800037" y="1929416"/>
                        </a:cubicBezTo>
                        <a:cubicBezTo>
                          <a:pt x="745201" y="1929416"/>
                          <a:pt x="691663" y="1934973"/>
                          <a:pt x="639954" y="1945554"/>
                        </a:cubicBezTo>
                        <a:lnTo>
                          <a:pt x="566381" y="1964472"/>
                        </a:lnTo>
                        <a:lnTo>
                          <a:pt x="0" y="1964901"/>
                        </a:lnTo>
                        <a:cubicBezTo>
                          <a:pt x="19385" y="1936111"/>
                          <a:pt x="37643" y="1893808"/>
                          <a:pt x="52040" y="1866605"/>
                        </a:cubicBezTo>
                        <a:lnTo>
                          <a:pt x="312975" y="1870280"/>
                        </a:lnTo>
                        <a:lnTo>
                          <a:pt x="12329" y="1359129"/>
                        </a:lnTo>
                        <a:lnTo>
                          <a:pt x="802378" y="0"/>
                        </a:lnTo>
                        <a:close/>
                      </a:path>
                    </a:pathLst>
                  </a:custGeom>
                  <a:solidFill>
                    <a:srgbClr val="80C25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7982A3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3803400" y="2073761"/>
                    <a:ext cx="1565723" cy="3755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Learning </a:t>
                    </a:r>
                  </a:p>
                </p:txBody>
              </p: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3945802" y="3685127"/>
                  <a:ext cx="3158524" cy="1795348"/>
                  <a:chOff x="3945802" y="3685127"/>
                  <a:chExt cx="3158524" cy="1795348"/>
                </a:xfrm>
              </p:grpSpPr>
              <p:sp>
                <p:nvSpPr>
                  <p:cNvPr id="39" name="Freeform 38"/>
                  <p:cNvSpPr/>
                  <p:nvPr/>
                </p:nvSpPr>
                <p:spPr>
                  <a:xfrm>
                    <a:off x="3945802" y="3685127"/>
                    <a:ext cx="3158524" cy="1795348"/>
                  </a:xfrm>
                  <a:custGeom>
                    <a:avLst/>
                    <a:gdLst>
                      <a:gd name="connsiteX0" fmla="*/ 1665741 w 2950017"/>
                      <a:gd name="connsiteY0" fmla="*/ 0 h 1676830"/>
                      <a:gd name="connsiteX1" fmla="*/ 1720275 w 2950017"/>
                      <a:gd name="connsiteY1" fmla="*/ 92541 h 1676830"/>
                      <a:gd name="connsiteX2" fmla="*/ 1588364 w 2950017"/>
                      <a:gd name="connsiteY2" fmla="*/ 317678 h 1676830"/>
                      <a:gd name="connsiteX3" fmla="*/ 2172689 w 2950017"/>
                      <a:gd name="connsiteY3" fmla="*/ 318162 h 1676830"/>
                      <a:gd name="connsiteX4" fmla="*/ 2621978 w 2950017"/>
                      <a:gd name="connsiteY4" fmla="*/ 1091079 h 1676830"/>
                      <a:gd name="connsiteX5" fmla="*/ 2950017 w 2950017"/>
                      <a:gd name="connsiteY5" fmla="*/ 1676830 h 1676830"/>
                      <a:gd name="connsiteX6" fmla="*/ 0 w 2950017"/>
                      <a:gd name="connsiteY6" fmla="*/ 1676830 h 1676830"/>
                      <a:gd name="connsiteX7" fmla="*/ 48391 w 2950017"/>
                      <a:gd name="connsiteY7" fmla="*/ 1585342 h 1676830"/>
                      <a:gd name="connsiteX8" fmla="*/ 114011 w 2950017"/>
                      <a:gd name="connsiteY8" fmla="*/ 1461281 h 1676830"/>
                      <a:gd name="connsiteX9" fmla="*/ 161702 w 2950017"/>
                      <a:gd name="connsiteY9" fmla="*/ 1524602 h 1676830"/>
                      <a:gd name="connsiteX10" fmla="*/ 664669 w 2950017"/>
                      <a:gd name="connsiteY10" fmla="*/ 1525340 h 1676830"/>
                      <a:gd name="connsiteX11" fmla="*/ 419784 w 2950017"/>
                      <a:gd name="connsiteY11" fmla="*/ 1091262 h 1676830"/>
                      <a:gd name="connsiteX12" fmla="*/ 424778 w 2950017"/>
                      <a:gd name="connsiteY12" fmla="*/ 1092546 h 1676830"/>
                      <a:gd name="connsiteX13" fmla="*/ 584861 w 2950017"/>
                      <a:gd name="connsiteY13" fmla="*/ 1108684 h 1676830"/>
                      <a:gd name="connsiteX14" fmla="*/ 1343467 w 2950017"/>
                      <a:gd name="connsiteY14" fmla="*/ 550573 h 1676830"/>
                      <a:gd name="connsiteX15" fmla="*/ 1344718 w 2950017"/>
                      <a:gd name="connsiteY15" fmla="*/ 545707 h 1676830"/>
                      <a:gd name="connsiteX16" fmla="*/ 1665741 w 2950017"/>
                      <a:gd name="connsiteY16" fmla="*/ 0 h 1676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50017" h="1676830">
                        <a:moveTo>
                          <a:pt x="1665741" y="0"/>
                        </a:moveTo>
                        <a:cubicBezTo>
                          <a:pt x="1680702" y="31318"/>
                          <a:pt x="1704148" y="66325"/>
                          <a:pt x="1720275" y="92541"/>
                        </a:cubicBezTo>
                        <a:lnTo>
                          <a:pt x="1588364" y="317678"/>
                        </a:lnTo>
                        <a:lnTo>
                          <a:pt x="2172689" y="318162"/>
                        </a:lnTo>
                        <a:lnTo>
                          <a:pt x="2621978" y="1091079"/>
                        </a:lnTo>
                        <a:lnTo>
                          <a:pt x="2950017" y="1676830"/>
                        </a:lnTo>
                        <a:lnTo>
                          <a:pt x="0" y="1676830"/>
                        </a:lnTo>
                        <a:lnTo>
                          <a:pt x="48391" y="1585342"/>
                        </a:lnTo>
                        <a:cubicBezTo>
                          <a:pt x="69904" y="1542545"/>
                          <a:pt x="91417" y="1499748"/>
                          <a:pt x="114011" y="1461281"/>
                        </a:cubicBezTo>
                        <a:cubicBezTo>
                          <a:pt x="127564" y="1471467"/>
                          <a:pt x="133782" y="1488734"/>
                          <a:pt x="161702" y="1524602"/>
                        </a:cubicBezTo>
                        <a:lnTo>
                          <a:pt x="664669" y="1525340"/>
                        </a:lnTo>
                        <a:lnTo>
                          <a:pt x="419784" y="1091262"/>
                        </a:lnTo>
                        <a:lnTo>
                          <a:pt x="424778" y="1092546"/>
                        </a:lnTo>
                        <a:cubicBezTo>
                          <a:pt x="476487" y="1103128"/>
                          <a:pt x="530025" y="1108684"/>
                          <a:pt x="584861" y="1108684"/>
                        </a:cubicBezTo>
                        <a:cubicBezTo>
                          <a:pt x="941296" y="1108684"/>
                          <a:pt x="1242898" y="873915"/>
                          <a:pt x="1343467" y="550573"/>
                        </a:cubicBezTo>
                        <a:lnTo>
                          <a:pt x="1344718" y="545707"/>
                        </a:lnTo>
                        <a:lnTo>
                          <a:pt x="1665741" y="0"/>
                        </a:lnTo>
                        <a:close/>
                      </a:path>
                    </a:pathLst>
                  </a:custGeom>
                  <a:solidFill>
                    <a:srgbClr val="E57F24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992812" y="4506588"/>
                    <a:ext cx="1440520" cy="3755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6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Resources</a:t>
                    </a:r>
                    <a:endPara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5" name="Freeform 44"/>
              <p:cNvSpPr/>
              <p:nvPr/>
            </p:nvSpPr>
            <p:spPr>
              <a:xfrm>
                <a:off x="4066014" y="3991431"/>
                <a:ext cx="1012000" cy="735350"/>
              </a:xfrm>
              <a:custGeom>
                <a:avLst/>
                <a:gdLst>
                  <a:gd name="connsiteX0" fmla="*/ 465223 w 1080780"/>
                  <a:gd name="connsiteY0" fmla="*/ 404951 h 785329"/>
                  <a:gd name="connsiteX1" fmla="*/ 441754 w 1080780"/>
                  <a:gd name="connsiteY1" fmla="*/ 446367 h 785329"/>
                  <a:gd name="connsiteX2" fmla="*/ 441294 w 1080780"/>
                  <a:gd name="connsiteY2" fmla="*/ 536560 h 785329"/>
                  <a:gd name="connsiteX3" fmla="*/ 479488 w 1080780"/>
                  <a:gd name="connsiteY3" fmla="*/ 503428 h 785329"/>
                  <a:gd name="connsiteX4" fmla="*/ 513081 w 1080780"/>
                  <a:gd name="connsiteY4" fmla="*/ 569232 h 785329"/>
                  <a:gd name="connsiteX5" fmla="*/ 521824 w 1080780"/>
                  <a:gd name="connsiteY5" fmla="*/ 515392 h 785329"/>
                  <a:gd name="connsiteX6" fmla="*/ 508019 w 1080780"/>
                  <a:gd name="connsiteY6" fmla="*/ 477658 h 785329"/>
                  <a:gd name="connsiteX7" fmla="*/ 524125 w 1080780"/>
                  <a:gd name="connsiteY7" fmla="*/ 454650 h 785329"/>
                  <a:gd name="connsiteX8" fmla="*/ 465223 w 1080780"/>
                  <a:gd name="connsiteY8" fmla="*/ 404951 h 785329"/>
                  <a:gd name="connsiteX9" fmla="*/ 617540 w 1080780"/>
                  <a:gd name="connsiteY9" fmla="*/ 404491 h 785329"/>
                  <a:gd name="connsiteX10" fmla="*/ 560939 w 1080780"/>
                  <a:gd name="connsiteY10" fmla="*/ 451889 h 785329"/>
                  <a:gd name="connsiteX11" fmla="*/ 578886 w 1080780"/>
                  <a:gd name="connsiteY11" fmla="*/ 476278 h 785329"/>
                  <a:gd name="connsiteX12" fmla="*/ 560939 w 1080780"/>
                  <a:gd name="connsiteY12" fmla="*/ 517693 h 785329"/>
                  <a:gd name="connsiteX13" fmla="*/ 574284 w 1080780"/>
                  <a:gd name="connsiteY13" fmla="*/ 570153 h 785329"/>
                  <a:gd name="connsiteX14" fmla="*/ 609258 w 1080780"/>
                  <a:gd name="connsiteY14" fmla="*/ 505269 h 785329"/>
                  <a:gd name="connsiteX15" fmla="*/ 636408 w 1080780"/>
                  <a:gd name="connsiteY15" fmla="*/ 536100 h 785329"/>
                  <a:gd name="connsiteX16" fmla="*/ 641470 w 1080780"/>
                  <a:gd name="connsiteY16" fmla="*/ 446367 h 785329"/>
                  <a:gd name="connsiteX17" fmla="*/ 265294 w 1080780"/>
                  <a:gd name="connsiteY17" fmla="*/ 353508 h 785329"/>
                  <a:gd name="connsiteX18" fmla="*/ 226628 w 1080780"/>
                  <a:gd name="connsiteY18" fmla="*/ 386132 h 785329"/>
                  <a:gd name="connsiteX19" fmla="*/ 237201 w 1080780"/>
                  <a:gd name="connsiteY19" fmla="*/ 401236 h 785329"/>
                  <a:gd name="connsiteX20" fmla="*/ 228139 w 1080780"/>
                  <a:gd name="connsiteY20" fmla="*/ 426007 h 785329"/>
                  <a:gd name="connsiteX21" fmla="*/ 233878 w 1080780"/>
                  <a:gd name="connsiteY21" fmla="*/ 461350 h 785329"/>
                  <a:gd name="connsiteX22" fmla="*/ 255930 w 1080780"/>
                  <a:gd name="connsiteY22" fmla="*/ 418153 h 785329"/>
                  <a:gd name="connsiteX23" fmla="*/ 281002 w 1080780"/>
                  <a:gd name="connsiteY23" fmla="*/ 439903 h 785329"/>
                  <a:gd name="connsiteX24" fmla="*/ 280701 w 1080780"/>
                  <a:gd name="connsiteY24" fmla="*/ 380695 h 785329"/>
                  <a:gd name="connsiteX25" fmla="*/ 815486 w 1080780"/>
                  <a:gd name="connsiteY25" fmla="*/ 353508 h 785329"/>
                  <a:gd name="connsiteX26" fmla="*/ 800079 w 1080780"/>
                  <a:gd name="connsiteY26" fmla="*/ 380695 h 785329"/>
                  <a:gd name="connsiteX27" fmla="*/ 799777 w 1080780"/>
                  <a:gd name="connsiteY27" fmla="*/ 439902 h 785329"/>
                  <a:gd name="connsiteX28" fmla="*/ 824850 w 1080780"/>
                  <a:gd name="connsiteY28" fmla="*/ 418152 h 785329"/>
                  <a:gd name="connsiteX29" fmla="*/ 846902 w 1080780"/>
                  <a:gd name="connsiteY29" fmla="*/ 461350 h 785329"/>
                  <a:gd name="connsiteX30" fmla="*/ 852641 w 1080780"/>
                  <a:gd name="connsiteY30" fmla="*/ 426006 h 785329"/>
                  <a:gd name="connsiteX31" fmla="*/ 843579 w 1080780"/>
                  <a:gd name="connsiteY31" fmla="*/ 401236 h 785329"/>
                  <a:gd name="connsiteX32" fmla="*/ 854152 w 1080780"/>
                  <a:gd name="connsiteY32" fmla="*/ 386132 h 785329"/>
                  <a:gd name="connsiteX33" fmla="*/ 815486 w 1080780"/>
                  <a:gd name="connsiteY33" fmla="*/ 353508 h 785329"/>
                  <a:gd name="connsiteX34" fmla="*/ 915474 w 1080780"/>
                  <a:gd name="connsiteY34" fmla="*/ 353206 h 785329"/>
                  <a:gd name="connsiteX35" fmla="*/ 878318 w 1080780"/>
                  <a:gd name="connsiteY35" fmla="*/ 384320 h 785329"/>
                  <a:gd name="connsiteX36" fmla="*/ 890100 w 1080780"/>
                  <a:gd name="connsiteY36" fmla="*/ 400330 h 785329"/>
                  <a:gd name="connsiteX37" fmla="*/ 878318 w 1080780"/>
                  <a:gd name="connsiteY37" fmla="*/ 427517 h 785329"/>
                  <a:gd name="connsiteX38" fmla="*/ 887078 w 1080780"/>
                  <a:gd name="connsiteY38" fmla="*/ 461954 h 785329"/>
                  <a:gd name="connsiteX39" fmla="*/ 910037 w 1080780"/>
                  <a:gd name="connsiteY39" fmla="*/ 419361 h 785329"/>
                  <a:gd name="connsiteX40" fmla="*/ 927859 w 1080780"/>
                  <a:gd name="connsiteY40" fmla="*/ 439600 h 785329"/>
                  <a:gd name="connsiteX41" fmla="*/ 931182 w 1080780"/>
                  <a:gd name="connsiteY41" fmla="*/ 380695 h 785329"/>
                  <a:gd name="connsiteX42" fmla="*/ 165306 w 1080780"/>
                  <a:gd name="connsiteY42" fmla="*/ 353206 h 785329"/>
                  <a:gd name="connsiteX43" fmla="*/ 149597 w 1080780"/>
                  <a:gd name="connsiteY43" fmla="*/ 380695 h 785329"/>
                  <a:gd name="connsiteX44" fmla="*/ 152921 w 1080780"/>
                  <a:gd name="connsiteY44" fmla="*/ 439600 h 785329"/>
                  <a:gd name="connsiteX45" fmla="*/ 170743 w 1080780"/>
                  <a:gd name="connsiteY45" fmla="*/ 419361 h 785329"/>
                  <a:gd name="connsiteX46" fmla="*/ 193701 w 1080780"/>
                  <a:gd name="connsiteY46" fmla="*/ 461954 h 785329"/>
                  <a:gd name="connsiteX47" fmla="*/ 202461 w 1080780"/>
                  <a:gd name="connsiteY47" fmla="*/ 427517 h 785329"/>
                  <a:gd name="connsiteX48" fmla="*/ 190680 w 1080780"/>
                  <a:gd name="connsiteY48" fmla="*/ 400330 h 785329"/>
                  <a:gd name="connsiteX49" fmla="*/ 202462 w 1080780"/>
                  <a:gd name="connsiteY49" fmla="*/ 384320 h 785329"/>
                  <a:gd name="connsiteX50" fmla="*/ 165306 w 1080780"/>
                  <a:gd name="connsiteY50" fmla="*/ 353206 h 785329"/>
                  <a:gd name="connsiteX51" fmla="*/ 865014 w 1080780"/>
                  <a:gd name="connsiteY51" fmla="*/ 87685 h 785329"/>
                  <a:gd name="connsiteX52" fmla="*/ 962378 w 1080780"/>
                  <a:gd name="connsiteY52" fmla="*/ 156635 h 785329"/>
                  <a:gd name="connsiteX53" fmla="*/ 960181 w 1080780"/>
                  <a:gd name="connsiteY53" fmla="*/ 217270 h 785329"/>
                  <a:gd name="connsiteX54" fmla="*/ 951723 w 1080780"/>
                  <a:gd name="connsiteY54" fmla="*/ 288561 h 785329"/>
                  <a:gd name="connsiteX55" fmla="*/ 924127 w 1080780"/>
                  <a:gd name="connsiteY55" fmla="*/ 331318 h 785329"/>
                  <a:gd name="connsiteX56" fmla="*/ 953536 w 1080780"/>
                  <a:gd name="connsiteY56" fmla="*/ 376768 h 785329"/>
                  <a:gd name="connsiteX57" fmla="*/ 1055941 w 1080780"/>
                  <a:gd name="connsiteY57" fmla="*/ 442754 h 785329"/>
                  <a:gd name="connsiteX58" fmla="*/ 1080780 w 1080780"/>
                  <a:gd name="connsiteY58" fmla="*/ 553255 h 785329"/>
                  <a:gd name="connsiteX59" fmla="*/ 919345 w 1080780"/>
                  <a:gd name="connsiteY59" fmla="*/ 604679 h 785329"/>
                  <a:gd name="connsiteX60" fmla="*/ 891399 w 1080780"/>
                  <a:gd name="connsiteY60" fmla="*/ 604239 h 785329"/>
                  <a:gd name="connsiteX61" fmla="*/ 886538 w 1080780"/>
                  <a:gd name="connsiteY61" fmla="*/ 585468 h 785329"/>
                  <a:gd name="connsiteX62" fmla="*/ 851128 w 1080780"/>
                  <a:gd name="connsiteY62" fmla="*/ 508195 h 785329"/>
                  <a:gd name="connsiteX63" fmla="*/ 707188 w 1080780"/>
                  <a:gd name="connsiteY63" fmla="*/ 424613 h 785329"/>
                  <a:gd name="connsiteX64" fmla="*/ 699956 w 1080780"/>
                  <a:gd name="connsiteY64" fmla="*/ 422897 h 785329"/>
                  <a:gd name="connsiteX65" fmla="*/ 703293 w 1080780"/>
                  <a:gd name="connsiteY65" fmla="*/ 418029 h 785329"/>
                  <a:gd name="connsiteX66" fmla="*/ 781048 w 1080780"/>
                  <a:gd name="connsiteY66" fmla="*/ 374452 h 785329"/>
                  <a:gd name="connsiteX67" fmla="*/ 808235 w 1080780"/>
                  <a:gd name="connsiteY67" fmla="*/ 336894 h 785329"/>
                  <a:gd name="connsiteX68" fmla="*/ 786184 w 1080780"/>
                  <a:gd name="connsiteY68" fmla="*/ 292186 h 785329"/>
                  <a:gd name="connsiteX69" fmla="*/ 768059 w 1080780"/>
                  <a:gd name="connsiteY69" fmla="*/ 215458 h 785329"/>
                  <a:gd name="connsiteX70" fmla="*/ 772782 w 1080780"/>
                  <a:gd name="connsiteY70" fmla="*/ 143948 h 785329"/>
                  <a:gd name="connsiteX71" fmla="*/ 865014 w 1080780"/>
                  <a:gd name="connsiteY71" fmla="*/ 87685 h 785329"/>
                  <a:gd name="connsiteX72" fmla="*/ 215766 w 1080780"/>
                  <a:gd name="connsiteY72" fmla="*/ 87685 h 785329"/>
                  <a:gd name="connsiteX73" fmla="*/ 307998 w 1080780"/>
                  <a:gd name="connsiteY73" fmla="*/ 143948 h 785329"/>
                  <a:gd name="connsiteX74" fmla="*/ 312721 w 1080780"/>
                  <a:gd name="connsiteY74" fmla="*/ 215458 h 785329"/>
                  <a:gd name="connsiteX75" fmla="*/ 294596 w 1080780"/>
                  <a:gd name="connsiteY75" fmla="*/ 292186 h 785329"/>
                  <a:gd name="connsiteX76" fmla="*/ 272544 w 1080780"/>
                  <a:gd name="connsiteY76" fmla="*/ 336894 h 785329"/>
                  <a:gd name="connsiteX77" fmla="*/ 299732 w 1080780"/>
                  <a:gd name="connsiteY77" fmla="*/ 374452 h 785329"/>
                  <a:gd name="connsiteX78" fmla="*/ 376580 w 1080780"/>
                  <a:gd name="connsiteY78" fmla="*/ 415082 h 785329"/>
                  <a:gd name="connsiteX79" fmla="*/ 381458 w 1080780"/>
                  <a:gd name="connsiteY79" fmla="*/ 423823 h 785329"/>
                  <a:gd name="connsiteX80" fmla="*/ 361528 w 1080780"/>
                  <a:gd name="connsiteY80" fmla="*/ 430001 h 785329"/>
                  <a:gd name="connsiteX81" fmla="*/ 212590 w 1080780"/>
                  <a:gd name="connsiteY81" fmla="*/ 532649 h 785329"/>
                  <a:gd name="connsiteX82" fmla="*/ 194715 w 1080780"/>
                  <a:gd name="connsiteY82" fmla="*/ 579434 h 785329"/>
                  <a:gd name="connsiteX83" fmla="*/ 189473 w 1080780"/>
                  <a:gd name="connsiteY83" fmla="*/ 602284 h 785329"/>
                  <a:gd name="connsiteX84" fmla="*/ 173260 w 1080780"/>
                  <a:gd name="connsiteY84" fmla="*/ 603847 h 785329"/>
                  <a:gd name="connsiteX85" fmla="*/ 0 w 1080780"/>
                  <a:gd name="connsiteY85" fmla="*/ 553256 h 785329"/>
                  <a:gd name="connsiteX86" fmla="*/ 24839 w 1080780"/>
                  <a:gd name="connsiteY86" fmla="*/ 442754 h 785329"/>
                  <a:gd name="connsiteX87" fmla="*/ 127244 w 1080780"/>
                  <a:gd name="connsiteY87" fmla="*/ 376768 h 785329"/>
                  <a:gd name="connsiteX88" fmla="*/ 156653 w 1080780"/>
                  <a:gd name="connsiteY88" fmla="*/ 331318 h 785329"/>
                  <a:gd name="connsiteX89" fmla="*/ 129057 w 1080780"/>
                  <a:gd name="connsiteY89" fmla="*/ 288561 h 785329"/>
                  <a:gd name="connsiteX90" fmla="*/ 120598 w 1080780"/>
                  <a:gd name="connsiteY90" fmla="*/ 217271 h 785329"/>
                  <a:gd name="connsiteX91" fmla="*/ 118401 w 1080780"/>
                  <a:gd name="connsiteY91" fmla="*/ 156635 h 785329"/>
                  <a:gd name="connsiteX92" fmla="*/ 215766 w 1080780"/>
                  <a:gd name="connsiteY92" fmla="*/ 87685 h 785329"/>
                  <a:gd name="connsiteX93" fmla="*/ 540672 w 1080780"/>
                  <a:gd name="connsiteY93" fmla="*/ 10 h 785329"/>
                  <a:gd name="connsiteX94" fmla="*/ 688992 w 1080780"/>
                  <a:gd name="connsiteY94" fmla="*/ 105046 h 785329"/>
                  <a:gd name="connsiteX95" fmla="*/ 685645 w 1080780"/>
                  <a:gd name="connsiteY95" fmla="*/ 197415 h 785329"/>
                  <a:gd name="connsiteX96" fmla="*/ 672761 w 1080780"/>
                  <a:gd name="connsiteY96" fmla="*/ 306015 h 785329"/>
                  <a:gd name="connsiteX97" fmla="*/ 640549 w 1080780"/>
                  <a:gd name="connsiteY97" fmla="*/ 367218 h 785329"/>
                  <a:gd name="connsiteX98" fmla="*/ 675522 w 1080780"/>
                  <a:gd name="connsiteY98" fmla="*/ 440385 h 785329"/>
                  <a:gd name="connsiteX99" fmla="*/ 831521 w 1080780"/>
                  <a:gd name="connsiteY99" fmla="*/ 523216 h 785329"/>
                  <a:gd name="connsiteX100" fmla="*/ 889014 w 1080780"/>
                  <a:gd name="connsiteY100" fmla="*/ 709236 h 785329"/>
                  <a:gd name="connsiteX101" fmla="*/ 194181 w 1080780"/>
                  <a:gd name="connsiteY101" fmla="*/ 710965 h 785329"/>
                  <a:gd name="connsiteX102" fmla="*/ 236823 w 1080780"/>
                  <a:gd name="connsiteY102" fmla="*/ 542543 h 785329"/>
                  <a:gd name="connsiteX103" fmla="*/ 412763 w 1080780"/>
                  <a:gd name="connsiteY103" fmla="*/ 436856 h 785329"/>
                  <a:gd name="connsiteX104" fmla="*/ 454179 w 1080780"/>
                  <a:gd name="connsiteY104" fmla="*/ 379642 h 785329"/>
                  <a:gd name="connsiteX105" fmla="*/ 420586 w 1080780"/>
                  <a:gd name="connsiteY105" fmla="*/ 311537 h 785329"/>
                  <a:gd name="connsiteX106" fmla="*/ 392976 w 1080780"/>
                  <a:gd name="connsiteY106" fmla="*/ 194654 h 785329"/>
                  <a:gd name="connsiteX107" fmla="*/ 400171 w 1080780"/>
                  <a:gd name="connsiteY107" fmla="*/ 85718 h 785329"/>
                  <a:gd name="connsiteX108" fmla="*/ 540672 w 1080780"/>
                  <a:gd name="connsiteY108" fmla="*/ 10 h 785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080780" h="785329">
                    <a:moveTo>
                      <a:pt x="465223" y="404951"/>
                    </a:moveTo>
                    <a:lnTo>
                      <a:pt x="441754" y="446367"/>
                    </a:lnTo>
                    <a:cubicBezTo>
                      <a:pt x="441601" y="476431"/>
                      <a:pt x="441447" y="506496"/>
                      <a:pt x="441294" y="536560"/>
                    </a:cubicBezTo>
                    <a:lnTo>
                      <a:pt x="479488" y="503428"/>
                    </a:lnTo>
                    <a:cubicBezTo>
                      <a:pt x="487311" y="518307"/>
                      <a:pt x="498356" y="545610"/>
                      <a:pt x="513081" y="569232"/>
                    </a:cubicBezTo>
                    <a:lnTo>
                      <a:pt x="521824" y="515392"/>
                    </a:lnTo>
                    <a:cubicBezTo>
                      <a:pt x="517223" y="504041"/>
                      <a:pt x="512621" y="488549"/>
                      <a:pt x="508019" y="477658"/>
                    </a:cubicBezTo>
                    <a:cubicBezTo>
                      <a:pt x="510320" y="470449"/>
                      <a:pt x="515382" y="468762"/>
                      <a:pt x="524125" y="454650"/>
                    </a:cubicBezTo>
                    <a:cubicBezTo>
                      <a:pt x="511701" y="442992"/>
                      <a:pt x="479489" y="419370"/>
                      <a:pt x="465223" y="404951"/>
                    </a:cubicBezTo>
                    <a:close/>
                    <a:moveTo>
                      <a:pt x="617540" y="404491"/>
                    </a:moveTo>
                    <a:cubicBezTo>
                      <a:pt x="603275" y="418910"/>
                      <a:pt x="573364" y="440231"/>
                      <a:pt x="560939" y="451889"/>
                    </a:cubicBezTo>
                    <a:cubicBezTo>
                      <a:pt x="569683" y="466001"/>
                      <a:pt x="576585" y="469069"/>
                      <a:pt x="578886" y="476278"/>
                    </a:cubicBezTo>
                    <a:cubicBezTo>
                      <a:pt x="574284" y="487169"/>
                      <a:pt x="565541" y="506342"/>
                      <a:pt x="560939" y="517693"/>
                    </a:cubicBezTo>
                    <a:lnTo>
                      <a:pt x="574284" y="570153"/>
                    </a:lnTo>
                    <a:cubicBezTo>
                      <a:pt x="589010" y="546531"/>
                      <a:pt x="601435" y="520148"/>
                      <a:pt x="609258" y="505269"/>
                    </a:cubicBezTo>
                    <a:lnTo>
                      <a:pt x="636408" y="536100"/>
                    </a:lnTo>
                    <a:cubicBezTo>
                      <a:pt x="636254" y="506036"/>
                      <a:pt x="642083" y="487015"/>
                      <a:pt x="641470" y="446367"/>
                    </a:cubicBezTo>
                    <a:close/>
                    <a:moveTo>
                      <a:pt x="265294" y="353508"/>
                    </a:moveTo>
                    <a:cubicBezTo>
                      <a:pt x="255930" y="362973"/>
                      <a:pt x="234784" y="378480"/>
                      <a:pt x="226628" y="386132"/>
                    </a:cubicBezTo>
                    <a:cubicBezTo>
                      <a:pt x="232368" y="395396"/>
                      <a:pt x="235691" y="396504"/>
                      <a:pt x="237201" y="401236"/>
                    </a:cubicBezTo>
                    <a:cubicBezTo>
                      <a:pt x="234180" y="408386"/>
                      <a:pt x="231159" y="418556"/>
                      <a:pt x="228139" y="426007"/>
                    </a:cubicBezTo>
                    <a:lnTo>
                      <a:pt x="233878" y="461350"/>
                    </a:lnTo>
                    <a:cubicBezTo>
                      <a:pt x="243544" y="445843"/>
                      <a:pt x="250795" y="427920"/>
                      <a:pt x="255930" y="418153"/>
                    </a:cubicBezTo>
                    <a:lnTo>
                      <a:pt x="281002" y="439903"/>
                    </a:lnTo>
                    <a:lnTo>
                      <a:pt x="280701" y="380695"/>
                    </a:lnTo>
                    <a:close/>
                    <a:moveTo>
                      <a:pt x="815486" y="353508"/>
                    </a:moveTo>
                    <a:lnTo>
                      <a:pt x="800079" y="380695"/>
                    </a:lnTo>
                    <a:lnTo>
                      <a:pt x="799777" y="439902"/>
                    </a:lnTo>
                    <a:lnTo>
                      <a:pt x="824850" y="418152"/>
                    </a:lnTo>
                    <a:cubicBezTo>
                      <a:pt x="829985" y="427920"/>
                      <a:pt x="837235" y="445843"/>
                      <a:pt x="846902" y="461350"/>
                    </a:cubicBezTo>
                    <a:lnTo>
                      <a:pt x="852641" y="426006"/>
                    </a:lnTo>
                    <a:cubicBezTo>
                      <a:pt x="849620" y="418555"/>
                      <a:pt x="846600" y="408385"/>
                      <a:pt x="843579" y="401236"/>
                    </a:cubicBezTo>
                    <a:cubicBezTo>
                      <a:pt x="845089" y="396503"/>
                      <a:pt x="848412" y="395396"/>
                      <a:pt x="854152" y="386132"/>
                    </a:cubicBezTo>
                    <a:cubicBezTo>
                      <a:pt x="845995" y="378480"/>
                      <a:pt x="824850" y="362973"/>
                      <a:pt x="815486" y="353508"/>
                    </a:cubicBezTo>
                    <a:close/>
                    <a:moveTo>
                      <a:pt x="915474" y="353206"/>
                    </a:moveTo>
                    <a:cubicBezTo>
                      <a:pt x="906109" y="362671"/>
                      <a:pt x="886474" y="376667"/>
                      <a:pt x="878318" y="384320"/>
                    </a:cubicBezTo>
                    <a:cubicBezTo>
                      <a:pt x="884058" y="393583"/>
                      <a:pt x="888589" y="395597"/>
                      <a:pt x="890100" y="400330"/>
                    </a:cubicBezTo>
                    <a:cubicBezTo>
                      <a:pt x="887079" y="407479"/>
                      <a:pt x="881339" y="420066"/>
                      <a:pt x="878318" y="427517"/>
                    </a:cubicBezTo>
                    <a:lnTo>
                      <a:pt x="887078" y="461954"/>
                    </a:lnTo>
                    <a:cubicBezTo>
                      <a:pt x="896745" y="446447"/>
                      <a:pt x="904901" y="429128"/>
                      <a:pt x="910037" y="419361"/>
                    </a:cubicBezTo>
                    <a:lnTo>
                      <a:pt x="927859" y="439600"/>
                    </a:lnTo>
                    <a:cubicBezTo>
                      <a:pt x="927759" y="419864"/>
                      <a:pt x="931585" y="407379"/>
                      <a:pt x="931182" y="380695"/>
                    </a:cubicBezTo>
                    <a:close/>
                    <a:moveTo>
                      <a:pt x="165306" y="353206"/>
                    </a:moveTo>
                    <a:lnTo>
                      <a:pt x="149597" y="380695"/>
                    </a:lnTo>
                    <a:cubicBezTo>
                      <a:pt x="149195" y="407379"/>
                      <a:pt x="153021" y="419865"/>
                      <a:pt x="152921" y="439600"/>
                    </a:cubicBezTo>
                    <a:lnTo>
                      <a:pt x="170743" y="419361"/>
                    </a:lnTo>
                    <a:cubicBezTo>
                      <a:pt x="175878" y="429128"/>
                      <a:pt x="184035" y="446448"/>
                      <a:pt x="193701" y="461954"/>
                    </a:cubicBezTo>
                    <a:lnTo>
                      <a:pt x="202461" y="427517"/>
                    </a:lnTo>
                    <a:cubicBezTo>
                      <a:pt x="199441" y="420066"/>
                      <a:pt x="193701" y="407480"/>
                      <a:pt x="190680" y="400330"/>
                    </a:cubicBezTo>
                    <a:cubicBezTo>
                      <a:pt x="192191" y="395598"/>
                      <a:pt x="196722" y="393584"/>
                      <a:pt x="202462" y="384320"/>
                    </a:cubicBezTo>
                    <a:cubicBezTo>
                      <a:pt x="194305" y="376667"/>
                      <a:pt x="174670" y="362671"/>
                      <a:pt x="165306" y="353206"/>
                    </a:cubicBezTo>
                    <a:close/>
                    <a:moveTo>
                      <a:pt x="865014" y="87685"/>
                    </a:moveTo>
                    <a:cubicBezTo>
                      <a:pt x="913518" y="87188"/>
                      <a:pt x="961493" y="114042"/>
                      <a:pt x="962378" y="156635"/>
                    </a:cubicBezTo>
                    <a:cubicBezTo>
                      <a:pt x="966882" y="184097"/>
                      <a:pt x="963532" y="190413"/>
                      <a:pt x="960181" y="217270"/>
                    </a:cubicBezTo>
                    <a:cubicBezTo>
                      <a:pt x="977702" y="232979"/>
                      <a:pt x="976091" y="259360"/>
                      <a:pt x="951723" y="288561"/>
                    </a:cubicBezTo>
                    <a:cubicBezTo>
                      <a:pt x="951723" y="305981"/>
                      <a:pt x="929564" y="320242"/>
                      <a:pt x="924127" y="331318"/>
                    </a:cubicBezTo>
                    <a:cubicBezTo>
                      <a:pt x="924429" y="346019"/>
                      <a:pt x="930829" y="357485"/>
                      <a:pt x="953536" y="376768"/>
                    </a:cubicBezTo>
                    <a:cubicBezTo>
                      <a:pt x="972919" y="381702"/>
                      <a:pt x="1006738" y="391254"/>
                      <a:pt x="1055941" y="442754"/>
                    </a:cubicBezTo>
                    <a:cubicBezTo>
                      <a:pt x="1071475" y="468422"/>
                      <a:pt x="1070079" y="492546"/>
                      <a:pt x="1080780" y="553255"/>
                    </a:cubicBezTo>
                    <a:cubicBezTo>
                      <a:pt x="1067608" y="585011"/>
                      <a:pt x="988585" y="602993"/>
                      <a:pt x="919345" y="604679"/>
                    </a:cubicBezTo>
                    <a:lnTo>
                      <a:pt x="891399" y="604239"/>
                    </a:lnTo>
                    <a:lnTo>
                      <a:pt x="886538" y="585468"/>
                    </a:lnTo>
                    <a:cubicBezTo>
                      <a:pt x="877520" y="553770"/>
                      <a:pt x="866775" y="528730"/>
                      <a:pt x="851128" y="508195"/>
                    </a:cubicBezTo>
                    <a:cubicBezTo>
                      <a:pt x="807759" y="451642"/>
                      <a:pt x="743727" y="433421"/>
                      <a:pt x="707188" y="424613"/>
                    </a:cubicBezTo>
                    <a:lnTo>
                      <a:pt x="699956" y="422897"/>
                    </a:lnTo>
                    <a:lnTo>
                      <a:pt x="703293" y="418029"/>
                    </a:lnTo>
                    <a:cubicBezTo>
                      <a:pt x="725571" y="388916"/>
                      <a:pt x="747450" y="383644"/>
                      <a:pt x="781048" y="374452"/>
                    </a:cubicBezTo>
                    <a:cubicBezTo>
                      <a:pt x="804829" y="356629"/>
                      <a:pt x="807380" y="350604"/>
                      <a:pt x="808235" y="336894"/>
                    </a:cubicBezTo>
                    <a:cubicBezTo>
                      <a:pt x="798688" y="312782"/>
                      <a:pt x="786184" y="311116"/>
                      <a:pt x="786184" y="292186"/>
                    </a:cubicBezTo>
                    <a:cubicBezTo>
                      <a:pt x="745522" y="266464"/>
                      <a:pt x="759820" y="223147"/>
                      <a:pt x="768059" y="215458"/>
                    </a:cubicBezTo>
                    <a:cubicBezTo>
                      <a:pt x="766008" y="181149"/>
                      <a:pt x="765166" y="166777"/>
                      <a:pt x="772782" y="143948"/>
                    </a:cubicBezTo>
                    <a:cubicBezTo>
                      <a:pt x="789242" y="105005"/>
                      <a:pt x="827288" y="88072"/>
                      <a:pt x="865014" y="87685"/>
                    </a:cubicBezTo>
                    <a:close/>
                    <a:moveTo>
                      <a:pt x="215766" y="87685"/>
                    </a:moveTo>
                    <a:cubicBezTo>
                      <a:pt x="253492" y="88072"/>
                      <a:pt x="291538" y="105005"/>
                      <a:pt x="307998" y="143948"/>
                    </a:cubicBezTo>
                    <a:cubicBezTo>
                      <a:pt x="315614" y="166778"/>
                      <a:pt x="314772" y="181149"/>
                      <a:pt x="312721" y="215458"/>
                    </a:cubicBezTo>
                    <a:cubicBezTo>
                      <a:pt x="320960" y="223148"/>
                      <a:pt x="335258" y="266464"/>
                      <a:pt x="294596" y="292186"/>
                    </a:cubicBezTo>
                    <a:cubicBezTo>
                      <a:pt x="294596" y="311116"/>
                      <a:pt x="282092" y="312783"/>
                      <a:pt x="272544" y="336894"/>
                    </a:cubicBezTo>
                    <a:cubicBezTo>
                      <a:pt x="273400" y="350605"/>
                      <a:pt x="275951" y="356629"/>
                      <a:pt x="299732" y="374452"/>
                    </a:cubicBezTo>
                    <a:cubicBezTo>
                      <a:pt x="333330" y="383644"/>
                      <a:pt x="357022" y="385288"/>
                      <a:pt x="376580" y="415082"/>
                    </a:cubicBezTo>
                    <a:lnTo>
                      <a:pt x="381458" y="423823"/>
                    </a:lnTo>
                    <a:lnTo>
                      <a:pt x="361528" y="430001"/>
                    </a:lnTo>
                    <a:cubicBezTo>
                      <a:pt x="303357" y="450712"/>
                      <a:pt x="237187" y="492332"/>
                      <a:pt x="212590" y="532649"/>
                    </a:cubicBezTo>
                    <a:cubicBezTo>
                      <a:pt x="204885" y="548495"/>
                      <a:pt x="199168" y="564126"/>
                      <a:pt x="194715" y="579434"/>
                    </a:cubicBezTo>
                    <a:lnTo>
                      <a:pt x="189473" y="602284"/>
                    </a:lnTo>
                    <a:lnTo>
                      <a:pt x="173260" y="603847"/>
                    </a:lnTo>
                    <a:cubicBezTo>
                      <a:pt x="104410" y="605436"/>
                      <a:pt x="14948" y="580570"/>
                      <a:pt x="0" y="553256"/>
                    </a:cubicBezTo>
                    <a:cubicBezTo>
                      <a:pt x="10701" y="492547"/>
                      <a:pt x="9305" y="468422"/>
                      <a:pt x="24839" y="442754"/>
                    </a:cubicBezTo>
                    <a:cubicBezTo>
                      <a:pt x="74041" y="391255"/>
                      <a:pt x="107861" y="381702"/>
                      <a:pt x="127244" y="376768"/>
                    </a:cubicBezTo>
                    <a:cubicBezTo>
                      <a:pt x="149950" y="357485"/>
                      <a:pt x="156351" y="346019"/>
                      <a:pt x="156653" y="331318"/>
                    </a:cubicBezTo>
                    <a:cubicBezTo>
                      <a:pt x="151216" y="320242"/>
                      <a:pt x="129057" y="305981"/>
                      <a:pt x="129057" y="288561"/>
                    </a:cubicBezTo>
                    <a:cubicBezTo>
                      <a:pt x="104689" y="259360"/>
                      <a:pt x="103078" y="232979"/>
                      <a:pt x="120598" y="217271"/>
                    </a:cubicBezTo>
                    <a:cubicBezTo>
                      <a:pt x="117248" y="190413"/>
                      <a:pt x="113898" y="184097"/>
                      <a:pt x="118401" y="156635"/>
                    </a:cubicBezTo>
                    <a:cubicBezTo>
                      <a:pt x="119287" y="114042"/>
                      <a:pt x="167262" y="87188"/>
                      <a:pt x="215766" y="87685"/>
                    </a:cubicBezTo>
                    <a:close/>
                    <a:moveTo>
                      <a:pt x="540672" y="10"/>
                    </a:moveTo>
                    <a:cubicBezTo>
                      <a:pt x="614561" y="-747"/>
                      <a:pt x="687643" y="40161"/>
                      <a:pt x="688992" y="105046"/>
                    </a:cubicBezTo>
                    <a:cubicBezTo>
                      <a:pt x="695853" y="146880"/>
                      <a:pt x="690749" y="156501"/>
                      <a:pt x="685645" y="197415"/>
                    </a:cubicBezTo>
                    <a:cubicBezTo>
                      <a:pt x="712336" y="221344"/>
                      <a:pt x="709881" y="261532"/>
                      <a:pt x="672761" y="306015"/>
                    </a:cubicBezTo>
                    <a:cubicBezTo>
                      <a:pt x="672761" y="332551"/>
                      <a:pt x="648832" y="350345"/>
                      <a:pt x="640549" y="367218"/>
                    </a:cubicBezTo>
                    <a:cubicBezTo>
                      <a:pt x="641009" y="389613"/>
                      <a:pt x="640932" y="411011"/>
                      <a:pt x="675522" y="440385"/>
                    </a:cubicBezTo>
                    <a:cubicBezTo>
                      <a:pt x="705050" y="447901"/>
                      <a:pt x="756568" y="444763"/>
                      <a:pt x="831521" y="523216"/>
                    </a:cubicBezTo>
                    <a:cubicBezTo>
                      <a:pt x="855185" y="562316"/>
                      <a:pt x="872713" y="616756"/>
                      <a:pt x="889014" y="709236"/>
                    </a:cubicBezTo>
                    <a:cubicBezTo>
                      <a:pt x="763918" y="818671"/>
                      <a:pt x="295668" y="801859"/>
                      <a:pt x="194181" y="710965"/>
                    </a:cubicBezTo>
                    <a:cubicBezTo>
                      <a:pt x="206787" y="662271"/>
                      <a:pt x="210286" y="569846"/>
                      <a:pt x="236823" y="542543"/>
                    </a:cubicBezTo>
                    <a:cubicBezTo>
                      <a:pt x="265252" y="499696"/>
                      <a:pt x="354270" y="452860"/>
                      <a:pt x="412763" y="436856"/>
                    </a:cubicBezTo>
                    <a:cubicBezTo>
                      <a:pt x="448989" y="409706"/>
                      <a:pt x="452875" y="400529"/>
                      <a:pt x="454179" y="379642"/>
                    </a:cubicBezTo>
                    <a:cubicBezTo>
                      <a:pt x="439635" y="342912"/>
                      <a:pt x="420586" y="340374"/>
                      <a:pt x="420586" y="311537"/>
                    </a:cubicBezTo>
                    <a:cubicBezTo>
                      <a:pt x="358644" y="272353"/>
                      <a:pt x="380425" y="206367"/>
                      <a:pt x="392976" y="194654"/>
                    </a:cubicBezTo>
                    <a:cubicBezTo>
                      <a:pt x="389852" y="142389"/>
                      <a:pt x="388569" y="120496"/>
                      <a:pt x="400171" y="85718"/>
                    </a:cubicBezTo>
                    <a:cubicBezTo>
                      <a:pt x="425245" y="26394"/>
                      <a:pt x="483203" y="599"/>
                      <a:pt x="540672" y="1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E6A419E-571E-4686-B52C-79D0FE65A67E}"/>
              </a:ext>
            </a:extLst>
          </p:cNvPr>
          <p:cNvSpPr/>
          <p:nvPr/>
        </p:nvSpPr>
        <p:spPr>
          <a:xfrm>
            <a:off x="145768" y="3137159"/>
            <a:ext cx="28936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New members?</a:t>
            </a:r>
          </a:p>
          <a:p>
            <a:pPr lvl="0"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New partners?</a:t>
            </a:r>
          </a:p>
          <a:p>
            <a:pPr lvl="0"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Counterpart farmer/ producer associations?</a:t>
            </a:r>
          </a:p>
          <a:p>
            <a:pPr lvl="0"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Business linkages with?..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22" y="258575"/>
            <a:ext cx="7485527" cy="477414"/>
          </a:xfrm>
        </p:spPr>
        <p:txBody>
          <a:bodyPr>
            <a:noAutofit/>
          </a:bodyPr>
          <a:lstStyle/>
          <a:p>
            <a:r>
              <a:rPr lang="en-SG" sz="3200" b="1" dirty="0">
                <a:solidFill>
                  <a:srgbClr val="419E4D"/>
                </a:solidFill>
              </a:rPr>
              <a:t>Learning, Engagement and Resource Needs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D495010-32A9-481A-BD70-C87971954BBD}"/>
              </a:ext>
            </a:extLst>
          </p:cNvPr>
          <p:cNvSpPr/>
          <p:nvPr/>
        </p:nvSpPr>
        <p:spPr>
          <a:xfrm>
            <a:off x="6041782" y="4331450"/>
            <a:ext cx="29882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What resources do you need?</a:t>
            </a:r>
          </a:p>
          <a:p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What can TF Chairs provide?</a:t>
            </a:r>
          </a:p>
          <a:p>
            <a:r>
              <a:rPr lang="en-SG" sz="105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E99DAFE-B7BF-42B3-944B-F59E942389FC}"/>
              </a:ext>
            </a:extLst>
          </p:cNvPr>
          <p:cNvSpPr/>
          <p:nvPr/>
        </p:nvSpPr>
        <p:spPr>
          <a:xfrm>
            <a:off x="0" y="889922"/>
            <a:ext cx="928347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What can partner organizations and other external stakeholders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Which outside partner can you leverage to provide the other needs? </a:t>
            </a:r>
          </a:p>
          <a:p>
            <a:r>
              <a:rPr lang="en-S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2095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0</TotalTime>
  <Words>614</Words>
  <Application>Microsoft Office PowerPoint</Application>
  <PresentationFormat>On-screen Show (4:3)</PresentationFormat>
  <Paragraphs>116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X TF Strategy</vt:lpstr>
      <vt:lpstr>X Task Force </vt:lpstr>
      <vt:lpstr>PowerPoint Presentation</vt:lpstr>
      <vt:lpstr>PowerPoint Presentation</vt:lpstr>
      <vt:lpstr>Work Streams, Milestones and Next Steps</vt:lpstr>
      <vt:lpstr>Learning, Engagement and Resource Needs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PPSA Strategic Direction for 2018</dc:title>
  <dc:creator>Julian Peach</dc:creator>
  <cp:lastModifiedBy>giang vu</cp:lastModifiedBy>
  <cp:revision>82</cp:revision>
  <cp:lastPrinted>2018-02-28T02:42:56Z</cp:lastPrinted>
  <dcterms:created xsi:type="dcterms:W3CDTF">2018-01-15T03:53:08Z</dcterms:created>
  <dcterms:modified xsi:type="dcterms:W3CDTF">2019-02-20T01:53:20Z</dcterms:modified>
</cp:coreProperties>
</file>